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aa4811bc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aa4811bc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99457b58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99457b58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99457b5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99457b5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99457b58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99457b58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99457b58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99457b58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99457b58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99457b5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aa4811b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aa4811b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99457b58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99457b58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99457b58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99457b58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99457b58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99457b58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aa4811bc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aa4811bc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99457b58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99457b58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99457b58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99457b58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99457b58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99457b58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99457b58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99457b58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99457b58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99457b58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aa4811bc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aa4811bc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a9eaf81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a9eaf81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a51f605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a51f605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aa4811bc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aa4811bc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aa4811bc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aa4811bc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99457b5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99457b5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aa4811bc6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aa4811bc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aa4811bc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aa4811bc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aa4811bc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aa4811bc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aa4811bc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3aa4811bc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aa4811bc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aa4811bc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99457b58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99457b58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99457b58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99457b58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99457b58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99457b58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99457b58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99457b58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99457b58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99457b58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9vCOQtiwIbArMVX4pnIn74ZASkEJJtnI/view" TargetMode="External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Enhancing N-Body Simulation Performance through Parallelism and Rust-based Quadtree Data Structure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Will, </a:t>
            </a:r>
            <a:r>
              <a:rPr lang="vi"/>
              <a:t>Woody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Outline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04675" y="730450"/>
            <a:ext cx="8808000" cy="3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Problem Definition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How to formulate logic in terms of physics?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>
                <a:solidFill>
                  <a:srgbClr val="0000FF"/>
                </a:solidFill>
              </a:rPr>
              <a:t>Proposal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Experiment Results</a:t>
            </a:r>
            <a:br>
              <a:rPr lang="vi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Quadtree data structure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104675" y="730450"/>
            <a:ext cx="56301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Dividing space into 2x2 blocks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Assumption: A group of objects far enough from current object could be considered as a big single object.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Their gravitational force directions are nearly the same.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The distance threshold has trade-off: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If threshold is too small, program run faster, with lower accuracy.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If threshold is too large, program run slower, with higher accuracy.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If threshold is infinite, program become brute force solution.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18257" l="1943" r="51783" t="7827"/>
          <a:stretch/>
        </p:blipFill>
        <p:spPr>
          <a:xfrm>
            <a:off x="5954500" y="1265900"/>
            <a:ext cx="3028001" cy="23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Constructing Quadtree 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83424" l="0" r="0" t="0"/>
          <a:stretch/>
        </p:blipFill>
        <p:spPr>
          <a:xfrm>
            <a:off x="1794825" y="1874374"/>
            <a:ext cx="4930950" cy="139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Constructing Quadtree 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66654" l="0" r="0" t="16485"/>
          <a:stretch/>
        </p:blipFill>
        <p:spPr>
          <a:xfrm>
            <a:off x="1923463" y="1809749"/>
            <a:ext cx="5297074" cy="15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Constructing Quadtree 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49794" l="0" r="0" t="33346"/>
          <a:stretch/>
        </p:blipFill>
        <p:spPr>
          <a:xfrm>
            <a:off x="1877925" y="1796663"/>
            <a:ext cx="5388150" cy="15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Constructing Quadtree 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33209" l="0" r="0" t="50112"/>
          <a:stretch/>
        </p:blipFill>
        <p:spPr>
          <a:xfrm>
            <a:off x="1653203" y="1741100"/>
            <a:ext cx="5837600" cy="16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Constructing Quadtree 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16165" l="0" r="0" t="66974"/>
          <a:stretch/>
        </p:blipFill>
        <p:spPr>
          <a:xfrm>
            <a:off x="1759803" y="1762663"/>
            <a:ext cx="5624399" cy="161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Constructing Quadtree 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b="0" l="0" r="0" t="84014"/>
          <a:stretch/>
        </p:blipFill>
        <p:spPr>
          <a:xfrm>
            <a:off x="1778339" y="1809711"/>
            <a:ext cx="5587325" cy="152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Calculating The Force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104675" y="730450"/>
            <a:ext cx="8808000" cy="3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Calculating force on body A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If current node is external node (and not body A):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400"/>
              <a:t>Calculate force </a:t>
            </a:r>
            <a:r>
              <a:rPr lang="vi"/>
              <a:t>affected</a:t>
            </a:r>
            <a:r>
              <a:rPr lang="vi" sz="1400"/>
              <a:t> by current node on </a:t>
            </a:r>
            <a:r>
              <a:rPr lang="vi"/>
              <a:t>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400"/>
              <a:t>Add this amount to </a:t>
            </a:r>
            <a:r>
              <a:rPr lang="vi"/>
              <a:t>A</a:t>
            </a:r>
            <a:r>
              <a:rPr lang="vi" sz="1400"/>
              <a:t>'s net force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Otherwise, calculate ratio s/d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400"/>
              <a:t>If s/d &lt; θ (set </a:t>
            </a:r>
            <a:r>
              <a:rPr lang="vi"/>
              <a:t>θ = 0.5</a:t>
            </a:r>
            <a:r>
              <a:rPr lang="vi" sz="1400"/>
              <a:t>):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vi" sz="1400"/>
              <a:t>Treat internal node as single body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vi" sz="1400"/>
              <a:t>Calculate force it exerts on body </a:t>
            </a:r>
            <a:r>
              <a:rPr lang="vi"/>
              <a:t>A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vi" sz="1400"/>
              <a:t>Add this amount to </a:t>
            </a:r>
            <a:r>
              <a:rPr lang="vi"/>
              <a:t>A</a:t>
            </a:r>
            <a:r>
              <a:rPr lang="vi" sz="1400"/>
              <a:t>'s net force</a:t>
            </a:r>
            <a:br>
              <a:rPr lang="vi" sz="1400"/>
            </a:b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400"/>
              <a:t>Otherwise: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vi" sz="1400"/>
              <a:t>Run procedure recursively on each of current node's children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Calculating The Force</a:t>
            </a:r>
            <a:endParaRPr/>
          </a:p>
        </p:txBody>
      </p:sp>
      <p:sp>
        <p:nvSpPr>
          <p:cNvPr id="169" name="Google Shape;169;p31"/>
          <p:cNvSpPr txBox="1"/>
          <p:nvPr/>
        </p:nvSpPr>
        <p:spPr>
          <a:xfrm>
            <a:off x="7164050" y="30876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s/d = 100/43.1 &gt; 0.5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50" y="971550"/>
            <a:ext cx="51435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04675" y="730450"/>
            <a:ext cx="8808000" cy="3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>
                <a:solidFill>
                  <a:srgbClr val="0000FF"/>
                </a:solidFill>
              </a:rPr>
              <a:t>Problem Definition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How to formulate logic in terms of physics?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Proposal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Experiment Results</a:t>
            </a:r>
            <a:br>
              <a:rPr lang="vi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Calculating The Force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50" y="1094200"/>
            <a:ext cx="5143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Calculating The Force</a:t>
            </a:r>
            <a:endParaRPr/>
          </a:p>
        </p:txBody>
      </p:sp>
      <p:sp>
        <p:nvSpPr>
          <p:cNvPr id="182" name="Google Shape;182;p33"/>
          <p:cNvSpPr txBox="1"/>
          <p:nvPr/>
        </p:nvSpPr>
        <p:spPr>
          <a:xfrm>
            <a:off x="7164050" y="30876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s/d = 50/62.7 &gt; 0.5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838" y="1023938"/>
            <a:ext cx="5114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Calculating The Force</a:t>
            </a:r>
            <a:endParaRPr/>
          </a:p>
        </p:txBody>
      </p:sp>
      <p:sp>
        <p:nvSpPr>
          <p:cNvPr id="189" name="Google Shape;189;p34"/>
          <p:cNvSpPr txBox="1"/>
          <p:nvPr/>
        </p:nvSpPr>
        <p:spPr>
          <a:xfrm>
            <a:off x="7164050" y="3087600"/>
            <a:ext cx="18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s/d =25/66.9 &lt; 0.5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838" y="1004888"/>
            <a:ext cx="511492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Calculating The Force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390650"/>
            <a:ext cx="51435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Calculating The Force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400175"/>
            <a:ext cx="51435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Outline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104675" y="730450"/>
            <a:ext cx="8808000" cy="3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Problem Definition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How to formulate logic in terms of physics?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Proposal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>
                <a:solidFill>
                  <a:srgbClr val="0000FF"/>
                </a:solidFill>
              </a:rPr>
              <a:t>Experiment Results</a:t>
            </a:r>
            <a:br>
              <a:rPr lang="vi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Demo</a:t>
            </a:r>
            <a:endParaRPr/>
          </a:p>
        </p:txBody>
      </p:sp>
      <p:pic>
        <p:nvPicPr>
          <p:cNvPr id="214" name="Google Shape;214;p38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Experiment Result</a:t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575" y="617400"/>
            <a:ext cx="6931151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OpenMP	</a:t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It provides a straightforward and adaptable way to parallelize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OpenMP can be used to parallelize the force computation and integration phases in N-body simulations.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It enables effective use of multi-core processors.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OpenMP requires minimal code alterations and can be introduced incrementally.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It provides dynamic load balancing to ensure an efficient distribution of work among processor cores.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OpenMP is beneficial even when dealing with irregular or unpredictable workloads.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Rayon</a:t>
            </a:r>
            <a:endParaRPr/>
          </a:p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Rayon is a data-parallelism library tailored for Rust programming language.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It enables parallel processing through high-level abstractions like parallel iterators and parallel scopes.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Rayon is built to cooperate with Rust’s type system and ownership model to ensure safe and efficient parallelism.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Rayon can be employed in N-body simulations to parallelize the force computation and integration phases.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Rayon smoothly integrates with Rust, providing a more idiomatic and secure parallelism experience.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Rayon’s work-stealing scheduler ensures dynamic load balancing, resulting in effective use of processor cores.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Problem Definition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26215" l="11327" r="11296" t="8844"/>
          <a:stretch/>
        </p:blipFill>
        <p:spPr>
          <a:xfrm>
            <a:off x="1274163" y="1287600"/>
            <a:ext cx="6595674" cy="25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Message Passing Interface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MPI allows processes on different nodes to communicate and synchronize via message passing, which is crucial for extensive N-body simulations spanning multiple compute nodes.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MPI can be utilized in N-body simulations to distribute the workload across multiple nodes.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/>
              <a:t>Each node handles a subset of the celestial bodies.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/>
              <a:t>By implementing domain decomposition and effective communication schemes, MPI can substantially enhance the scalability and performance of the simulation, especially for large-scale systems.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20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7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Future Work:</a:t>
            </a:r>
            <a:endParaRPr/>
          </a:p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Hybrid parallelism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Load balancing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Adaptive time stepping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GPU acceleration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Energy efficiency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Outline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04675" y="730450"/>
            <a:ext cx="8808000" cy="3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Problem Definition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>
                <a:solidFill>
                  <a:srgbClr val="0000FF"/>
                </a:solidFill>
              </a:rPr>
              <a:t>How to formulate logic in terms of physics?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Proposal</a:t>
            </a:r>
            <a:br>
              <a:rPr lang="vi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Experiment Results</a:t>
            </a:r>
            <a:br>
              <a:rPr lang="vi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Simple Body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4255575" y="710475"/>
            <a:ext cx="39075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Position (x, y)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Mass (m)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Velocity (vx, vy)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Acceleration (ax, ay)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Two types of impact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Collision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Non-Collision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0776" cy="395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Impact </a:t>
            </a:r>
            <a:r>
              <a:rPr lang="vi"/>
              <a:t>Handler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104675" y="730450"/>
            <a:ext cx="61398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Due to we need to check collision for many time, we compared</a:t>
            </a:r>
            <a:br>
              <a:rPr lang="vi"/>
            </a:br>
            <a:r>
              <a:rPr lang="vi"/>
              <a:t>dist_squared &lt;= (2 * RADIUS) * (2 * RADIUS) instead of dist &lt;= 2*RADIUS to avoid sqrt() operation.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Collision: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Update velocities for 2 objects.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Velocities of two object after collision are opposite.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Non-Collision: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Update accelerations for 2 objects.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Acceleration of two object are opposite.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6280900" y="878275"/>
            <a:ext cx="26751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for i = 0 to universe_size 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for j = i + 1 to universe_size 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delta_x = universe[i].x - universe[j].x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delta_y = universe[i].y - universe[j].y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dist_squared = delta_x * delta_x + delta_y * delta_y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if dist_squared &lt;= (2 * RADIUS) * (2 * RADIUS)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dot = delta_x * (universe[i].vx - universe[j].vx) + delta_y * (universe[i].vy - universe[j].vy)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scale = 2 / (universe[i].m + universe[j].m) * dot / dist_squared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universe[i].vx -= scale * delta_x * universe[j].m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universe[i].vy -= scale * delta_y * universe[j].m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universe[j].vx += scale * delta_x * universe[i].m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universe[j].vy += scale * delta_y * universe[i].m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else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scale = G / dist_squared.sqrt() / dist_squared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universe[i].ax -= delta_x * scale * universe[j].m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universe[i].ay -= delta_y * scale * universe[j].m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universe[j].ax += delta_x * scale * universe[i].m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    universe[j].ay += delta_y * scale * universe[i].m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    end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   end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end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Update</a:t>
            </a:r>
            <a:r>
              <a:rPr lang="vi"/>
              <a:t> State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04675" y="730450"/>
            <a:ext cx="59115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Update position based on </a:t>
            </a:r>
            <a:r>
              <a:rPr lang="vi"/>
              <a:t>acceleration</a:t>
            </a:r>
            <a:r>
              <a:rPr lang="vi"/>
              <a:t> and time step (ALPHA)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x = x</a:t>
            </a:r>
            <a:r>
              <a:rPr baseline="-25000" lang="vi"/>
              <a:t>0</a:t>
            </a:r>
            <a:r>
              <a:rPr lang="vi"/>
              <a:t> + v</a:t>
            </a:r>
            <a:r>
              <a:rPr baseline="-25000" lang="vi"/>
              <a:t>0</a:t>
            </a:r>
            <a:r>
              <a:rPr lang="vi"/>
              <a:t>*ALPHA + 0.5*a*ALPHA</a:t>
            </a:r>
            <a:r>
              <a:rPr baseline="30000" lang="vi"/>
              <a:t>2</a:t>
            </a:r>
            <a:r>
              <a:rPr lang="vi"/>
              <a:t> 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Update velocity based on </a:t>
            </a:r>
            <a:r>
              <a:rPr lang="vi"/>
              <a:t>acceleration and time step (ALPHA)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/>
              <a:t>v = v</a:t>
            </a:r>
            <a:r>
              <a:rPr baseline="-25000" lang="vi"/>
              <a:t>0</a:t>
            </a:r>
            <a:r>
              <a:rPr lang="vi"/>
              <a:t> + a*ALPHA</a:t>
            </a:r>
            <a:br>
              <a:rPr lang="vi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/>
              <a:t>Check collision with screen edges.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6139375" y="709375"/>
            <a:ext cx="27711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# Update position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800"/>
              <a:t>i.x += i.vx * ALPHA + 0.5 * i.ax * ALPHA * ALPHA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i.y += i.vy * ALPHA + 0.5 * i.ay * ALPHA * ALPHA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# Update velocity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i.vx += i.ax * ALPHA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i.vy += i.ay * ALPHA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# Update if collision with edges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if i.x + RADIUS &gt;= rw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    i.x = rw - RADIUS - EPSILON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    i.vx = -0.5 * i.vx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if i.x - RADIUS &lt;= 0.0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    i.x = RADIUS + EPSILON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    i.vx = -0.5 * i.vx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if i.y + RADIUS &gt;= rh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    i.y = rh - RADIUS - EPSILON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    i.vy = -0.5 * i.vy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if i.y - RADIUS &lt;= 0.0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    i.y = RADIUS + EPSILON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    i.vy = -0.5 * i.vy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800"/>
              <a:t>}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Computational Complexity Problem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75" y="621375"/>
            <a:ext cx="7418436" cy="44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Computational Complexity Problem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04675" y="730450"/>
            <a:ext cx="88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/>
              <a:t>Complexity: O(n²)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104675" y="1662325"/>
            <a:ext cx="88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/>
              <a:t>How to improve?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104675" y="3163850"/>
            <a:ext cx="8808000" cy="16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vi">
                <a:solidFill>
                  <a:srgbClr val="00FF00"/>
                </a:solidFill>
              </a:rPr>
              <a:t>Quadtree data structure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vi">
                <a:solidFill>
                  <a:srgbClr val="00FF00"/>
                </a:solidFill>
              </a:rPr>
              <a:t>Parallelism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